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85" r:id="rId3"/>
    <p:sldId id="258" r:id="rId4"/>
    <p:sldId id="282" r:id="rId5"/>
    <p:sldId id="261" r:id="rId6"/>
    <p:sldId id="284" r:id="rId7"/>
    <p:sldId id="283" r:id="rId8"/>
    <p:sldId id="275" r:id="rId9"/>
    <p:sldId id="266" r:id="rId10"/>
    <p:sldId id="276" r:id="rId11"/>
    <p:sldId id="277" r:id="rId12"/>
    <p:sldId id="278" r:id="rId13"/>
    <p:sldId id="279" r:id="rId14"/>
    <p:sldId id="280" r:id="rId15"/>
    <p:sldId id="281" r:id="rId16"/>
    <p:sldId id="287" r:id="rId17"/>
    <p:sldId id="274" r:id="rId18"/>
    <p:sldId id="263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271C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144" autoAdjust="0"/>
  </p:normalViewPr>
  <p:slideViewPr>
    <p:cSldViewPr>
      <p:cViewPr varScale="1">
        <p:scale>
          <a:sx n="48" d="100"/>
          <a:sy n="48" d="100"/>
        </p:scale>
        <p:origin x="-19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7F5AAAE-48A4-4E63-8D74-541C2EC0CF7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D9E16D-1696-42CA-BE1A-2ACCFAA088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520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nlakusta@psd70.ab.ca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vernote.com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trunk.evernote.com/" TargetMode="External"/></Relationships>
</file>

<file path=ppt/notesSlides/_rels/notes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enerdyteacher.com/p/the-epic-evernote-experiment.html" TargetMode="External"/><Relationship Id="rId3" Type="http://schemas.openxmlformats.org/officeDocument/2006/relationships/hyperlink" Target="http://richlambert.edublogs.org/2012/02/07/evernote-the-definitive-post/" TargetMode="External"/><Relationship Id="rId7" Type="http://schemas.openxmlformats.org/officeDocument/2006/relationships/hyperlink" Target="http://wanderingacademic.com/how-to-use-evernote-to-manage-a-class-with-or-without-ipads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cybraryman.com/evernote.html" TargetMode="External"/><Relationship Id="rId5" Type="http://schemas.openxmlformats.org/officeDocument/2006/relationships/hyperlink" Target="http://the21stcenturyprincipal.blogspot.ca/2012/03/school-administrator-uses-of-evernote.html" TargetMode="External"/><Relationship Id="rId4" Type="http://schemas.openxmlformats.org/officeDocument/2006/relationships/hyperlink" Target="http://evernotefolios.wordpress.com/2012/05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Scavenger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Hunt (15-20mins)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Groups of 3-4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iPad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make a Notebook with Group Name “The _______ Coaches” and share with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nlakusta@psd70.ab.ca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(Highlight notebook and then click share, add people, enter email and view only, no need for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msg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click “invite”. Done.)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New Note – First and last names of each group member. (Open Notebook and add New Note.)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Second New Note – Scavenger Hunt (Add a New Note and answer 4 questions.)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Find the vault and upload a photo of its contents. Write a thoughtful caption.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There are many printers at CFE, where is the biggest concentration of them? Make an audio clip explaining your answer.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Go onto the internet and find 2-3 interesting educator blogs that you follow already or may want to follow. Take screenshots of their homepage.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Technical services personnel are also found throughout CFE. Find the two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HelpDesk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‘Angels’ and take a group picture altogether!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dirty="0" smtClean="0"/>
              <a:t>Image</a:t>
            </a:r>
          </a:p>
          <a:p>
            <a:r>
              <a:rPr lang="en-CA" dirty="0" smtClean="0"/>
              <a:t>http://t1.gstatic.com/images?q=tbn:ANd9GcQzpgf1-8MybVwJo_7NERSfklXPsm6Tvnq5mg-b7nGkkeOMvsJbwg&amp;t=1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90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Elevator Speech (10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silently on how Evernote could be used in your work as a Learning Coach this year. (Index card. Elevator speeches are short, succinct. </a:t>
            </a: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could ask group to create this criteria!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Then form a pair and each rehearse your elevator speeches. If time allows, have a few people share with the larger group.</a:t>
            </a:r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01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419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0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64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930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 (2 slides – 5 </a:t>
            </a:r>
            <a:r>
              <a:rPr lang="en-CA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mins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Electronic notebooks could be described as ecosystems for organizing work and personal life since they are applications that allow the user to collect a myriad of data in varied formats (web content, text, images, audio, and video) together in one place. One popular product is </a:t>
            </a:r>
            <a:r>
              <a:rPr lang="en-CA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Evernote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17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Evernote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 great, free resource that allows you to easily capture information (text, audio, pictures, handwritten</a:t>
            </a:r>
            <a:r>
              <a:rPr lang="en-CA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notes)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 whatever</a:t>
            </a:r>
            <a:r>
              <a:rPr lang="en-CA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device or operating system you use. It then makes this information accessible and searchable from anywhere. The basic package is free.</a:t>
            </a:r>
            <a:r>
              <a:rPr lang="en-CA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You can also email directly into an Evernote account. It has a r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obust searching ability.</a:t>
            </a:r>
          </a:p>
          <a:p>
            <a:endParaRPr lang="en-C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want more storage, the ability to encrypt documents and collaboratively share notebooks then you’ll need to upgrade to the Educators Premium package</a:t>
            </a:r>
            <a:r>
              <a:rPr lang="en-CA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$2.50/</a:t>
            </a:r>
            <a:r>
              <a:rPr lang="en-CA" sz="1200" b="0" i="0" u="none" strike="noStrike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mth</a:t>
            </a:r>
            <a:r>
              <a:rPr lang="en-CA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$30/yr.</a:t>
            </a: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 apps work with Evernote - check out </a:t>
            </a:r>
            <a:r>
              <a:rPr lang="en-CA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http://trunk.evernote.com/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Overall, there are many tools that one can use, however I find that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Evernote is better for note taking and organizing resources while  for instance, Google Docs is great for creating final products. I see both of them as two completely different tools and when used together prove a powerful combination of resources for students and teachers alike. Today</a:t>
            </a:r>
            <a:r>
              <a:rPr lang="en-CA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about introducing you to how Evernote works and seeing if it may fit in with the work that you are doing this year.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947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Examples/Uses</a:t>
            </a:r>
            <a:r>
              <a:rPr lang="en-CA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(10 </a:t>
            </a:r>
            <a:r>
              <a:rPr lang="en-CA" sz="1200" b="0" i="0" u="none" strike="noStrike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mins</a:t>
            </a:r>
            <a:r>
              <a:rPr lang="en-CA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C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Classroom Teacher - lesson planning, PD/</a:t>
            </a:r>
            <a:r>
              <a:rPr lang="en-CA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notes, share a Notebook with your class, whiteboard/</a:t>
            </a:r>
            <a:r>
              <a:rPr lang="en-CA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smartboard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photos, committees/coaching info.</a:t>
            </a:r>
            <a:r>
              <a:rPr lang="en-CA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You can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Evernote to record and track student performance and work. Audio notes, photos, uploads of student work, all tied to notes for that student, make it much easier to evaluate a student and their learning. It is a kind of e-portfolio of the student's progress through the class.</a:t>
            </a: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CA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http://richlambert.edublogs.org/2012/02/07/evernote-the-definitive-post/</a:t>
            </a:r>
            <a:endParaRPr lang="en-CA" sz="1200" b="0" i="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dirty="0" smtClean="0">
                <a:hlinkClick r:id="rId4"/>
              </a:rPr>
              <a:t>http://evernotefolios.wordpress.com/2012/05/</a:t>
            </a: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CA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Admin</a:t>
            </a: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CA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http://the21stcenturyprincipal.blogspot.ca/2012/03/school-administrator-uses-of-evernote.html</a:t>
            </a: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Many Uses of Evernote</a:t>
            </a: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CA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http://cybraryman.com/evernote.html</a:t>
            </a:r>
            <a:endParaRPr lang="en-CA" dirty="0" smtClean="0"/>
          </a:p>
          <a:p>
            <a:r>
              <a:rPr lang="en-CA" dirty="0" smtClean="0"/>
              <a:t>Images from:</a:t>
            </a:r>
          </a:p>
          <a:p>
            <a:r>
              <a:rPr lang="en-CA" dirty="0" smtClean="0">
                <a:hlinkClick r:id="rId7"/>
              </a:rPr>
              <a:t>http://wanderingacademic.com/how-to-use-evernote-to-manage-a-class-with-or-without-ipads/</a:t>
            </a:r>
            <a:endParaRPr lang="en-CA" dirty="0" smtClean="0"/>
          </a:p>
          <a:p>
            <a:r>
              <a:rPr lang="en-CA" dirty="0" smtClean="0">
                <a:hlinkClick r:id="rId8"/>
              </a:rPr>
              <a:t>http://www.thenerdyteacher.com/p/the-epic-evernote-experiment.html</a:t>
            </a:r>
            <a:endParaRPr lang="en-CA" dirty="0" smtClean="0"/>
          </a:p>
          <a:p>
            <a:r>
              <a:rPr lang="en-CA" dirty="0" smtClean="0">
                <a:hlinkClick r:id="rId4"/>
              </a:rPr>
              <a:t>http://evernotefolios.wordpress.com/2012/05/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E16D-1696-42CA-BE1A-2ACCFAA088B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01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4EA3505-5C19-43FD-A9F3-CFEA451D3B7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12A6C63-19CC-426A-819D-88410A41F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jQP0gkPnEcY?version=3&amp;hl=en_US&amp;rel=0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nlakusta@psd70.ab.ca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erlc.ca/programs/details.php?id=4393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to Know Each Other</a:t>
            </a:r>
            <a:endParaRPr lang="en-US" dirty="0"/>
          </a:p>
        </p:txBody>
      </p:sp>
      <p:pic>
        <p:nvPicPr>
          <p:cNvPr id="6" name="Picture 5" descr="learning coach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73573" y="0"/>
            <a:ext cx="10316475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39736" y="5638800"/>
            <a:ext cx="944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</a:rPr>
              <a:t>Sept. 11,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sz="4400" b="1" dirty="0" smtClean="0"/>
              <a:t>New learning</a:t>
            </a:r>
            <a:endParaRPr lang="en-CA" sz="4400" b="1" dirty="0"/>
          </a:p>
        </p:txBody>
      </p:sp>
      <p:pic>
        <p:nvPicPr>
          <p:cNvPr id="1026" name="Picture 2" descr="C:\Documents and Settings\landrews\Local Settings\Temporary Internet Files\Content.IE5\J8OPZF95\MP910216414[1]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5947801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20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sz="4400" b="1" dirty="0" smtClean="0"/>
              <a:t>Technology tip</a:t>
            </a:r>
            <a:endParaRPr lang="en-CA" sz="4400" b="1" dirty="0"/>
          </a:p>
        </p:txBody>
      </p:sp>
      <p:pic>
        <p:nvPicPr>
          <p:cNvPr id="4" name="jQP0gkPnEcY?version=3&amp;hl=en_US&amp;rel=0"/>
          <p:cNvPicPr>
            <a:picLocks noGrp="1" noRot="1" noChangeAspect="1"/>
          </p:cNvPicPr>
          <p:nvPr>
            <p:ph sz="quarter" idx="13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76400" y="1485900"/>
            <a:ext cx="586740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956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620000" cy="1143000"/>
          </a:xfrm>
        </p:spPr>
        <p:txBody>
          <a:bodyPr/>
          <a:lstStyle/>
          <a:p>
            <a:r>
              <a:rPr lang="en-CA" sz="4400" b="1" dirty="0" smtClean="0"/>
              <a:t>Evernote</a:t>
            </a:r>
            <a:endParaRPr lang="en-CA" sz="4400" b="1" dirty="0"/>
          </a:p>
        </p:txBody>
      </p:sp>
      <p:pic>
        <p:nvPicPr>
          <p:cNvPr id="1026" name="Picture 2" descr="http://evernote.com/media/img/techblog_promo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96"/>
          <a:stretch/>
        </p:blipFill>
        <p:spPr bwMode="auto">
          <a:xfrm>
            <a:off x="4800600" y="176464"/>
            <a:ext cx="3513804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vernote.com/media/img/products/hero_evernot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548" y="3625516"/>
            <a:ext cx="4635908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1.google.com/images?q=tbn:ANd9GcTZe0gSdMDHJ3P7zx6hNBagcZJZJYwb0cynwnPNjnGwsQIlA7S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28" y="1648326"/>
            <a:ext cx="3926692" cy="269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nderingacademic.com/wp-content/uploads/2011/11/Evernote-page-1-20111104_0842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840" y="-8964"/>
            <a:ext cx="3229160" cy="2980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3.bp.blogspot.com/--VrVGTu0dwQ/UBv2P2xEFLI/AAAAAAAAA3s/7TxKCV1o6a8/s1600/Evernote%2BLesson%2BPlan%2B1.tif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9" y="-8965"/>
            <a:ext cx="5656819" cy="2695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evernotefolios.files.wordpress.com/2012/05/20120501-13063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9" y="2788197"/>
            <a:ext cx="3469252" cy="403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lh6.ggpht.com/_NOIcmpWt0xM/TX1NR5ZVd4I/AAAAAAAAAQE/MV2Hqygi_nc/evernotedesktopscreen_thumb%255B4%255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032" y="3276600"/>
            <a:ext cx="5368874" cy="353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90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05200" y="228600"/>
            <a:ext cx="5638800" cy="6400800"/>
          </a:xfrm>
        </p:spPr>
        <p:txBody>
          <a:bodyPr>
            <a:noAutofit/>
          </a:bodyPr>
          <a:lstStyle/>
          <a:p>
            <a:r>
              <a:rPr lang="en-CA" sz="2600" dirty="0" smtClean="0"/>
              <a:t>Group</a:t>
            </a:r>
          </a:p>
          <a:p>
            <a:pPr marL="0" indent="0">
              <a:buNone/>
            </a:pPr>
            <a:endParaRPr lang="en-CA" sz="1500" dirty="0" smtClean="0"/>
          </a:p>
          <a:p>
            <a:r>
              <a:rPr lang="en-CA" sz="2600" dirty="0" smtClean="0"/>
              <a:t>1 </a:t>
            </a:r>
            <a:r>
              <a:rPr lang="en-CA" sz="2600" dirty="0" err="1" smtClean="0"/>
              <a:t>iPad</a:t>
            </a:r>
            <a:r>
              <a:rPr lang="en-CA" sz="2600" dirty="0" smtClean="0"/>
              <a:t> + Group name “The _____________ Coaches”</a:t>
            </a:r>
          </a:p>
          <a:p>
            <a:pPr marL="0" indent="0">
              <a:buNone/>
            </a:pPr>
            <a:endParaRPr lang="en-CA" sz="1500" dirty="0" smtClean="0"/>
          </a:p>
          <a:p>
            <a:r>
              <a:rPr lang="en-CA" sz="2600" dirty="0" smtClean="0"/>
              <a:t>Share with </a:t>
            </a:r>
            <a:r>
              <a:rPr lang="en-CA" sz="2600" dirty="0" smtClean="0">
                <a:hlinkClick r:id="rId3"/>
              </a:rPr>
              <a:t>nlakusta@psd70.ab.ca</a:t>
            </a:r>
            <a:endParaRPr lang="en-CA" sz="2600" dirty="0" smtClean="0"/>
          </a:p>
          <a:p>
            <a:pPr marL="0" indent="0">
              <a:buNone/>
            </a:pPr>
            <a:endParaRPr lang="en-CA" sz="1500" dirty="0" smtClean="0"/>
          </a:p>
          <a:p>
            <a:r>
              <a:rPr lang="en-CA" sz="2600" dirty="0" smtClean="0"/>
              <a:t>New Note – first and last names</a:t>
            </a:r>
          </a:p>
          <a:p>
            <a:pPr marL="0" indent="0">
              <a:buNone/>
            </a:pPr>
            <a:endParaRPr lang="en-CA" sz="1500" dirty="0" smtClean="0"/>
          </a:p>
          <a:p>
            <a:r>
              <a:rPr lang="en-CA" sz="2600" dirty="0" smtClean="0"/>
              <a:t>Second New Note – answers to 4 questions</a:t>
            </a:r>
          </a:p>
          <a:p>
            <a:pPr marL="0" indent="0">
              <a:buNone/>
            </a:pPr>
            <a:endParaRPr lang="en-CA" sz="1500" dirty="0" smtClean="0"/>
          </a:p>
          <a:p>
            <a:r>
              <a:rPr lang="en-CA" sz="2600" dirty="0" smtClean="0"/>
              <a:t>Elevator Speech</a:t>
            </a:r>
            <a:endParaRPr lang="en-CA" sz="2600" dirty="0"/>
          </a:p>
        </p:txBody>
      </p:sp>
      <p:pic>
        <p:nvPicPr>
          <p:cNvPr id="3074" name="Picture 2" descr="https://encrypted-tbn1.google.com/images?q=tbn:ANd9GcQzpgf1-8MybVwJo_7NERSfklXPsm6Tvnq5mg-b7nGkkeOMvsJbw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52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18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ncrypted-tbn1.google.com/images?q=tbn:ANd9GcTlrpyTICPZpPz4RViIk1vA_XVpwUQA9oDMNQ_m1hJW4rim2FqR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0052"/>
            <a:ext cx="9117257" cy="683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45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i="1" dirty="0" smtClean="0"/>
              <a:t>Pluses &amp; Wishes</a:t>
            </a:r>
            <a:endParaRPr lang="en-US" sz="4400" b="1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dirty="0" smtClean="0"/>
              <a:t>Each person take two post-it notes and label each respectively </a:t>
            </a:r>
            <a:r>
              <a:rPr lang="en-US" sz="3200" u="sng" dirty="0" smtClean="0"/>
              <a:t>Pluses and Wishes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dirty="0" smtClean="0"/>
              <a:t>On the </a:t>
            </a:r>
            <a:r>
              <a:rPr lang="en-US" sz="3200" b="1" i="1" dirty="0" smtClean="0"/>
              <a:t>Pluses</a:t>
            </a:r>
            <a:r>
              <a:rPr lang="en-US" sz="3200" dirty="0" smtClean="0"/>
              <a:t> note, write down one aspect from today that stood out and was helpful to you.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 On the </a:t>
            </a:r>
            <a:r>
              <a:rPr lang="en-US" sz="3200" b="1" i="1" dirty="0" smtClean="0"/>
              <a:t>Wishes</a:t>
            </a:r>
            <a:r>
              <a:rPr lang="en-US" sz="3200" dirty="0" smtClean="0"/>
              <a:t> note, write down your wishes addressing other needs of yours that we may be able to support.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3137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3429000" cy="1143000"/>
          </a:xfrm>
        </p:spPr>
        <p:txBody>
          <a:bodyPr/>
          <a:lstStyle/>
          <a:p>
            <a:pPr algn="ctr"/>
            <a:r>
              <a:rPr lang="en-US" sz="4400" b="1" dirty="0" smtClean="0"/>
              <a:t>Closing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935480"/>
            <a:ext cx="4417369" cy="46177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Next LC Cohort meeting:</a:t>
            </a:r>
          </a:p>
          <a:p>
            <a:pPr lvl="1"/>
            <a:r>
              <a:rPr lang="en-US" sz="2800" dirty="0" smtClean="0"/>
              <a:t>October 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(lunch provided)</a:t>
            </a:r>
            <a:endParaRPr lang="en-US" sz="2800" dirty="0"/>
          </a:p>
          <a:p>
            <a:pPr lvl="1"/>
            <a:r>
              <a:rPr lang="en-US" sz="2800" dirty="0" smtClean="0">
                <a:hlinkClick r:id="rId2"/>
              </a:rPr>
              <a:t>Webinar</a:t>
            </a:r>
            <a:endParaRPr lang="en-US" sz="2800" dirty="0"/>
          </a:p>
        </p:txBody>
      </p:sp>
      <p:pic>
        <p:nvPicPr>
          <p:cNvPr id="3074" name="Picture 2" descr="C:\Documents and Settings\landrews\Local Settings\Temporary Internet Files\Content.IE5\5LEO8S3H\MP90044105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9769" y="0"/>
            <a:ext cx="45742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earning coaches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477057" y="1600200"/>
            <a:ext cx="6189885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PSD’s commitment to Inclusion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343400"/>
          </a:xfrm>
        </p:spPr>
        <p:txBody>
          <a:bodyPr>
            <a:normAutofit lnSpcReduction="10000"/>
          </a:bodyPr>
          <a:lstStyle/>
          <a:p>
            <a:pPr lvl="0">
              <a:buFont typeface="Arial" charset="0"/>
              <a:buChar char="•"/>
            </a:pPr>
            <a:r>
              <a:rPr lang="en-US" sz="2800" dirty="0"/>
              <a:t>The idea of fixing students to </a:t>
            </a:r>
            <a:r>
              <a:rPr lang="en-US" sz="2800" b="1" dirty="0" smtClean="0"/>
              <a:t>improving </a:t>
            </a:r>
            <a:r>
              <a:rPr lang="en-US" sz="2800" b="1" dirty="0"/>
              <a:t>environments</a:t>
            </a:r>
          </a:p>
          <a:p>
            <a:pPr lvl="0">
              <a:buFont typeface="Arial" charset="0"/>
              <a:buChar char="•"/>
            </a:pPr>
            <a:r>
              <a:rPr lang="en-US" sz="2800" dirty="0"/>
              <a:t>Dependence on staff (teachers and EA’s) to </a:t>
            </a:r>
            <a:r>
              <a:rPr lang="en-US" sz="2800" b="1" dirty="0"/>
              <a:t>a focus on independence</a:t>
            </a:r>
          </a:p>
          <a:p>
            <a:pPr lvl="0">
              <a:buFont typeface="Arial" charset="0"/>
              <a:buChar char="•"/>
            </a:pPr>
            <a:r>
              <a:rPr lang="en-US" sz="2800" dirty="0"/>
              <a:t>“Special Ed” to </a:t>
            </a:r>
            <a:r>
              <a:rPr lang="en-US" sz="2800" b="1" dirty="0"/>
              <a:t>ALL students being special</a:t>
            </a:r>
          </a:p>
          <a:p>
            <a:pPr lvl="0">
              <a:buFont typeface="Arial" charset="0"/>
              <a:buChar char="•"/>
            </a:pPr>
            <a:r>
              <a:rPr lang="en-US" sz="2800" dirty="0"/>
              <a:t> A deficit model of thinking to a </a:t>
            </a:r>
            <a:r>
              <a:rPr lang="en-US" sz="2800" b="1" dirty="0"/>
              <a:t>strength based model of thinking</a:t>
            </a:r>
          </a:p>
          <a:p>
            <a:pPr lvl="0">
              <a:buFont typeface="Arial" charset="0"/>
              <a:buChar char="•"/>
            </a:pPr>
            <a:r>
              <a:rPr lang="en-US" sz="2800" dirty="0"/>
              <a:t>Having high expectations for some to </a:t>
            </a:r>
            <a:r>
              <a:rPr lang="en-US" sz="2800" b="1" dirty="0"/>
              <a:t>having high expectations for ALL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14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Structure of Meetings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/>
              <a:t>Share an experience (success/lesson learned)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b="1" dirty="0" smtClean="0"/>
              <a:t>Practice Cognitive Coaching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New Learning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Technology Tip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TC</a:t>
            </a:r>
            <a:r>
              <a:rPr lang="en-US" baseline="30000" dirty="0"/>
              <a:t>2</a:t>
            </a:r>
            <a:r>
              <a:rPr lang="en-CA" dirty="0" smtClean="0"/>
              <a:t> coaching model</a:t>
            </a:r>
            <a:endParaRPr lang="en-CA" dirty="0"/>
          </a:p>
        </p:txBody>
      </p:sp>
      <p:pic>
        <p:nvPicPr>
          <p:cNvPr id="4" name="Content Placeholder 3" descr="PLP fronts.pdf"/>
          <p:cNvPicPr>
            <a:picLocks noGrp="1"/>
          </p:cNvPicPr>
          <p:nvPr>
            <p:ph sz="quarter" idx="1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600200"/>
            <a:ext cx="5943599" cy="5257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0" y="3352800"/>
            <a:ext cx="2762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Promoting Critically Thoughtful</a:t>
            </a:r>
          </a:p>
          <a:p>
            <a:r>
              <a:rPr lang="en-CA" dirty="0" smtClean="0"/>
              <a:t>      Professional Learning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8972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Sharing Experiences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5240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i="1" dirty="0" smtClean="0"/>
              <a:t>Key </a:t>
            </a:r>
            <a:r>
              <a:rPr lang="en-US" i="1" dirty="0"/>
              <a:t>Words</a:t>
            </a:r>
            <a:r>
              <a:rPr lang="en-US" dirty="0"/>
              <a:t> strategy </a:t>
            </a:r>
            <a:r>
              <a:rPr lang="en-US" dirty="0" smtClean="0"/>
              <a:t>(Laura Lipton p </a:t>
            </a:r>
            <a:r>
              <a:rPr lang="en-US" dirty="0"/>
              <a:t>68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/>
              <a:t>PURPOSE- for each group member to create a synthesizing word to stimulate group conversation</a:t>
            </a:r>
            <a:endParaRPr lang="en-CA" dirty="0"/>
          </a:p>
          <a:p>
            <a:pPr lvl="0"/>
            <a:r>
              <a:rPr lang="en-US" sz="2800" dirty="0" smtClean="0"/>
              <a:t>Reflect on your first week as a learning coach</a:t>
            </a:r>
          </a:p>
          <a:p>
            <a:pPr lvl="0"/>
            <a:r>
              <a:rPr lang="en-US" sz="2800" dirty="0" smtClean="0"/>
              <a:t>Select one experience to share with your group</a:t>
            </a:r>
            <a:r>
              <a:rPr lang="en-US" sz="2800" dirty="0"/>
              <a:t> (a success or lesson </a:t>
            </a:r>
            <a:r>
              <a:rPr lang="en-US" sz="2800" dirty="0" smtClean="0"/>
              <a:t>learned)</a:t>
            </a:r>
            <a:endParaRPr lang="en-US" sz="2800" dirty="0"/>
          </a:p>
          <a:p>
            <a:pPr lvl="0"/>
            <a:r>
              <a:rPr lang="en-US" sz="2800" dirty="0" smtClean="0"/>
              <a:t>On </a:t>
            </a:r>
            <a:r>
              <a:rPr lang="en-US" sz="2800" dirty="0"/>
              <a:t>index card, record a </a:t>
            </a:r>
            <a:r>
              <a:rPr lang="en-US" sz="2800" b="1" dirty="0"/>
              <a:t>key word </a:t>
            </a:r>
            <a:r>
              <a:rPr lang="en-US" sz="2800" dirty="0"/>
              <a:t>that </a:t>
            </a:r>
            <a:r>
              <a:rPr lang="en-US" sz="2800" dirty="0" smtClean="0"/>
              <a:t>captures the experience</a:t>
            </a:r>
            <a:endParaRPr lang="en-CA" sz="2800" dirty="0"/>
          </a:p>
          <a:p>
            <a:pPr lvl="0"/>
            <a:r>
              <a:rPr lang="en-US" sz="2800" dirty="0"/>
              <a:t>In round-robin </a:t>
            </a:r>
            <a:r>
              <a:rPr lang="en-US" sz="2800" dirty="0" smtClean="0"/>
              <a:t>fashion, when it’s your turn:</a:t>
            </a:r>
          </a:p>
          <a:p>
            <a:pPr lvl="1"/>
            <a:r>
              <a:rPr lang="en-US" sz="2800" dirty="0" smtClean="0"/>
              <a:t>share </a:t>
            </a:r>
            <a:r>
              <a:rPr lang="en-US" sz="2800" dirty="0"/>
              <a:t>who you are, </a:t>
            </a:r>
            <a:r>
              <a:rPr lang="en-US" sz="2800" dirty="0" smtClean="0"/>
              <a:t>which </a:t>
            </a:r>
            <a:r>
              <a:rPr lang="en-US" sz="2800" dirty="0"/>
              <a:t>school(s) you </a:t>
            </a:r>
            <a:r>
              <a:rPr lang="en-US" sz="2800" dirty="0" smtClean="0"/>
              <a:t>work with </a:t>
            </a:r>
          </a:p>
          <a:p>
            <a:pPr lvl="1"/>
            <a:r>
              <a:rPr lang="en-US" sz="2800" dirty="0" smtClean="0"/>
              <a:t>share </a:t>
            </a:r>
            <a:r>
              <a:rPr lang="en-US" sz="2800" dirty="0"/>
              <a:t>your key word and </a:t>
            </a:r>
            <a:r>
              <a:rPr lang="en-US" sz="2800" dirty="0" smtClean="0"/>
              <a:t>the experience</a:t>
            </a:r>
            <a:endParaRPr lang="en-CA" sz="2800" dirty="0"/>
          </a:p>
          <a:p>
            <a:pPr>
              <a:buNone/>
            </a:pPr>
            <a:endParaRPr lang="en-CA" dirty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sz="1900" b="1" dirty="0" smtClean="0"/>
              <a:t>NOT YET </a:t>
            </a:r>
            <a:r>
              <a:rPr lang="en-US" sz="1900" b="1" dirty="0" smtClean="0">
                <a:sym typeface="Wingdings" pitchFamily="2" charset="2"/>
              </a:rPr>
              <a:t></a:t>
            </a:r>
            <a:endParaRPr lang="en-US" sz="1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>Criteria</a:t>
            </a:r>
            <a:r>
              <a:rPr lang="en-US" sz="3200" dirty="0" smtClean="0"/>
              <a:t> </a:t>
            </a:r>
            <a:r>
              <a:rPr lang="en-US" sz="3200" dirty="0"/>
              <a:t>for </a:t>
            </a:r>
            <a:r>
              <a:rPr lang="en-US" sz="3200" i="1" dirty="0"/>
              <a:t>meaningful </a:t>
            </a:r>
            <a:r>
              <a:rPr lang="en-US" sz="3200" i="1" dirty="0" smtClean="0"/>
              <a:t>sharing: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The </a:t>
            </a:r>
            <a:r>
              <a:rPr lang="en-US" sz="2800" dirty="0"/>
              <a:t>experience:</a:t>
            </a:r>
            <a:endParaRPr lang="en-CA" sz="2800" dirty="0"/>
          </a:p>
          <a:p>
            <a:pPr lvl="1"/>
            <a:r>
              <a:rPr lang="en-US" sz="2800" dirty="0" smtClean="0"/>
              <a:t>Is </a:t>
            </a:r>
            <a:r>
              <a:rPr lang="en-US" sz="2800" dirty="0"/>
              <a:t>beneficial to others (others might learn </a:t>
            </a:r>
            <a:r>
              <a:rPr lang="en-US" sz="2800" dirty="0" smtClean="0"/>
              <a:t>an effective strategy</a:t>
            </a:r>
            <a:r>
              <a:rPr lang="en-US" sz="2800" dirty="0"/>
              <a:t>, or a “what to do differently”)</a:t>
            </a:r>
            <a:endParaRPr lang="en-CA" sz="2800" dirty="0"/>
          </a:p>
          <a:p>
            <a:pPr lvl="1"/>
            <a:r>
              <a:rPr lang="en-US" sz="2800" dirty="0"/>
              <a:t>Helps explore your understanding of the role of a learning </a:t>
            </a:r>
            <a:r>
              <a:rPr lang="en-US" sz="2800" dirty="0" smtClean="0"/>
              <a:t>coach</a:t>
            </a:r>
          </a:p>
          <a:p>
            <a:pPr lvl="1"/>
            <a:endParaRPr lang="en-US" sz="2800" dirty="0"/>
          </a:p>
          <a:p>
            <a:pPr lvl="1"/>
            <a:endParaRPr lang="en-US" sz="2800" dirty="0" smtClean="0"/>
          </a:p>
          <a:p>
            <a:pPr marL="457200" lvl="1" indent="0">
              <a:buNone/>
            </a:pPr>
            <a:endParaRPr lang="en-US" sz="2800" dirty="0" smtClean="0"/>
          </a:p>
          <a:p>
            <a:pPr marL="457200" lvl="1" indent="0">
              <a:buNone/>
            </a:pPr>
            <a:endParaRPr lang="en-CA" sz="1100" dirty="0"/>
          </a:p>
          <a:p>
            <a:pPr marL="0" indent="0">
              <a:buNone/>
            </a:pPr>
            <a:r>
              <a:rPr lang="en-US" sz="1800" b="1" dirty="0"/>
              <a:t>OKAY, NOW </a:t>
            </a:r>
            <a:r>
              <a:rPr lang="en-US" sz="1800" b="1" dirty="0" smtClean="0">
                <a:sym typeface="Wingdings" pitchFamily="2" charset="2"/>
              </a:rPr>
              <a:t>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13372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sz="4400" dirty="0" smtClean="0"/>
              <a:t>Group sharing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en-US" sz="2800" dirty="0" smtClean="0"/>
              <a:t>Select one member from your group to </a:t>
            </a:r>
            <a:r>
              <a:rPr lang="en-US" sz="2800" dirty="0"/>
              <a:t>share his/her key word and experience with the </a:t>
            </a:r>
            <a:r>
              <a:rPr lang="en-US" sz="2800" dirty="0" smtClean="0"/>
              <a:t>whole </a:t>
            </a:r>
            <a:r>
              <a:rPr lang="en-US" sz="2800" dirty="0"/>
              <a:t>group. </a:t>
            </a:r>
            <a:endParaRPr lang="en-US" sz="2800" dirty="0" smtClean="0"/>
          </a:p>
          <a:p>
            <a:pPr marL="0" lvl="0" indent="0">
              <a:buNone/>
            </a:pPr>
            <a:r>
              <a:rPr lang="en-US" sz="2800" dirty="0" smtClean="0"/>
              <a:t>Revisit the </a:t>
            </a:r>
            <a:r>
              <a:rPr lang="en-US" sz="2800" b="1" dirty="0" smtClean="0"/>
              <a:t>criteria</a:t>
            </a:r>
            <a:r>
              <a:rPr lang="en-US" sz="2800" dirty="0" smtClean="0"/>
              <a:t> </a:t>
            </a:r>
            <a:r>
              <a:rPr lang="en-US" sz="2800" dirty="0"/>
              <a:t>for </a:t>
            </a:r>
            <a:r>
              <a:rPr lang="en-US" sz="2800" i="1" dirty="0" smtClean="0"/>
              <a:t>meaningful sharing- </a:t>
            </a:r>
            <a:endParaRPr lang="en-CA" sz="2800" i="1" dirty="0"/>
          </a:p>
          <a:p>
            <a:pPr marL="0" indent="0">
              <a:buNone/>
            </a:pPr>
            <a:r>
              <a:rPr lang="en-US" sz="2800" dirty="0"/>
              <a:t>The </a:t>
            </a:r>
            <a:r>
              <a:rPr lang="en-US" sz="2800" dirty="0" smtClean="0"/>
              <a:t>experience:</a:t>
            </a:r>
            <a:endParaRPr lang="en-CA" sz="2800" dirty="0"/>
          </a:p>
          <a:p>
            <a:pPr lvl="1"/>
            <a:r>
              <a:rPr lang="en-US" sz="2800" dirty="0" smtClean="0"/>
              <a:t>Is effectively </a:t>
            </a:r>
            <a:r>
              <a:rPr lang="en-US" sz="2800" dirty="0"/>
              <a:t>captured by the key word</a:t>
            </a:r>
            <a:endParaRPr lang="en-CA" sz="2800" dirty="0"/>
          </a:p>
          <a:p>
            <a:pPr lvl="1"/>
            <a:r>
              <a:rPr lang="en-US" sz="2800" dirty="0" smtClean="0"/>
              <a:t>Is beneficial </a:t>
            </a:r>
            <a:r>
              <a:rPr lang="en-US" sz="2800" dirty="0"/>
              <a:t>to others (others might learn </a:t>
            </a:r>
            <a:r>
              <a:rPr lang="en-US" sz="2800" dirty="0" smtClean="0"/>
              <a:t>an effective strategy</a:t>
            </a:r>
            <a:r>
              <a:rPr lang="en-US" sz="2800" dirty="0"/>
              <a:t>, or a “what </a:t>
            </a:r>
            <a:r>
              <a:rPr lang="en-US" sz="2800" dirty="0" smtClean="0"/>
              <a:t>to do differently”)</a:t>
            </a:r>
            <a:endParaRPr lang="en-CA" sz="2800" dirty="0"/>
          </a:p>
          <a:p>
            <a:pPr lvl="1"/>
            <a:r>
              <a:rPr lang="en-US" sz="2800" dirty="0"/>
              <a:t>Helps explore your understanding of the role of a learning coach</a:t>
            </a:r>
            <a:endParaRPr lang="en-CA" sz="2800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608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/>
          <a:lstStyle/>
          <a:p>
            <a:pPr algn="ctr"/>
            <a:r>
              <a:rPr lang="en-US" sz="4400" b="1" dirty="0" smtClean="0"/>
              <a:t>What is working/challenging?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935480"/>
            <a:ext cx="8229600" cy="4541520"/>
          </a:xfrm>
        </p:spPr>
        <p:txBody>
          <a:bodyPr>
            <a:normAutofit/>
          </a:bodyPr>
          <a:lstStyle/>
          <a:p>
            <a:r>
              <a:rPr lang="en-US" sz="2800" b="1" dirty="0"/>
              <a:t>Summarize</a:t>
            </a:r>
            <a:r>
              <a:rPr lang="en-US" sz="2800" dirty="0"/>
              <a:t> impressions and recall supporting information.</a:t>
            </a:r>
          </a:p>
          <a:p>
            <a:r>
              <a:rPr lang="en-US" sz="2800" b="1" dirty="0"/>
              <a:t>Analyze</a:t>
            </a:r>
            <a:r>
              <a:rPr lang="en-US" sz="2800" dirty="0"/>
              <a:t> causal factors: compare, analyze, infer, determine cause-and-effect relationships.</a:t>
            </a:r>
          </a:p>
          <a:p>
            <a:r>
              <a:rPr lang="en-US" sz="2800" b="1" dirty="0"/>
              <a:t>Construct</a:t>
            </a:r>
            <a:r>
              <a:rPr lang="en-US" sz="2800" dirty="0"/>
              <a:t> new </a:t>
            </a:r>
            <a:r>
              <a:rPr lang="en-US" sz="2800" dirty="0" err="1"/>
              <a:t>learnings</a:t>
            </a:r>
            <a:r>
              <a:rPr lang="en-US" sz="2800" dirty="0"/>
              <a:t>.</a:t>
            </a:r>
          </a:p>
          <a:p>
            <a:r>
              <a:rPr lang="en-US" sz="2800" b="1" dirty="0"/>
              <a:t>Commit</a:t>
            </a:r>
            <a:r>
              <a:rPr lang="en-US" sz="2800" dirty="0"/>
              <a:t> to application.</a:t>
            </a:r>
          </a:p>
          <a:p>
            <a:r>
              <a:rPr lang="en-US" sz="2800" b="1" dirty="0"/>
              <a:t>Reflect</a:t>
            </a:r>
            <a:r>
              <a:rPr lang="en-US" sz="2800" dirty="0"/>
              <a:t> on the coaching process and explore refinements.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84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Biology Break</a:t>
            </a:r>
            <a:endParaRPr lang="en-US" sz="4400" b="1" dirty="0"/>
          </a:p>
        </p:txBody>
      </p:sp>
      <p:pic>
        <p:nvPicPr>
          <p:cNvPr id="1026" name="Picture 2" descr="C:\Documents and Settings\landrews\Local Settings\Temporary Internet Files\Content.IE5\5LEO8S3H\MP900175417[1]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686203">
            <a:off x="411480" y="2138218"/>
            <a:ext cx="2588147" cy="1738372"/>
          </a:xfrm>
          <a:prstGeom prst="rect">
            <a:avLst/>
          </a:prstGeom>
          <a:noFill/>
        </p:spPr>
      </p:pic>
      <p:pic>
        <p:nvPicPr>
          <p:cNvPr id="1027" name="Picture 3" descr="C:\Documents and Settings\landrews\Local Settings\Temporary Internet Files\Content.IE5\R4U4D5Q2\MP90017541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83935">
            <a:off x="5781419" y="2027878"/>
            <a:ext cx="3048000" cy="2032000"/>
          </a:xfrm>
          <a:prstGeom prst="rect">
            <a:avLst/>
          </a:prstGeom>
          <a:noFill/>
        </p:spPr>
      </p:pic>
      <p:pic>
        <p:nvPicPr>
          <p:cNvPr id="1028" name="Picture 4" descr="C:\Documents and Settings\landrews\Local Settings\Temporary Internet Files\Content.IE5\5LEO8S3H\MP900438648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3657600"/>
            <a:ext cx="2142744" cy="3200400"/>
          </a:xfrm>
          <a:prstGeom prst="rect">
            <a:avLst/>
          </a:prstGeom>
          <a:noFill/>
        </p:spPr>
      </p:pic>
      <p:pic>
        <p:nvPicPr>
          <p:cNvPr id="1029" name="Picture 5" descr="C:\Documents and Settings\landrews\Local Settings\Temporary Internet Files\Content.IE5\K4CPKNOG\MP90043929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69647" y="4631529"/>
            <a:ext cx="2343240" cy="1544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683</TotalTime>
  <Words>965</Words>
  <Application>Microsoft Office PowerPoint</Application>
  <PresentationFormat>On-screen Show (4:3)</PresentationFormat>
  <Paragraphs>112</Paragraphs>
  <Slides>18</Slides>
  <Notes>12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Horizon</vt:lpstr>
      <vt:lpstr>Getting to Know Each Other</vt:lpstr>
      <vt:lpstr>PSD’s commitment to Inclusion</vt:lpstr>
      <vt:lpstr>Structure of Meetings</vt:lpstr>
      <vt:lpstr>TC2 coaching model</vt:lpstr>
      <vt:lpstr>Sharing Experiences</vt:lpstr>
      <vt:lpstr>  Criteria for meaningful sharing: </vt:lpstr>
      <vt:lpstr>Group sharing</vt:lpstr>
      <vt:lpstr>What is working/challenging?</vt:lpstr>
      <vt:lpstr>Biology Break</vt:lpstr>
      <vt:lpstr>New learning</vt:lpstr>
      <vt:lpstr>Technology tip</vt:lpstr>
      <vt:lpstr>Evernote</vt:lpstr>
      <vt:lpstr>PowerPoint Presentation</vt:lpstr>
      <vt:lpstr>PowerPoint Presentation</vt:lpstr>
      <vt:lpstr>PowerPoint Presentation</vt:lpstr>
      <vt:lpstr>Pluses &amp; Wishes</vt:lpstr>
      <vt:lpstr>Closing</vt:lpstr>
      <vt:lpstr>PowerPoint Presentation</vt:lpstr>
    </vt:vector>
  </TitlesOfParts>
  <Company>PSD70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to Know Each Other</dc:title>
  <dc:creator>dlander</dc:creator>
  <cp:lastModifiedBy>Jill Melnyk</cp:lastModifiedBy>
  <cp:revision>79</cp:revision>
  <dcterms:created xsi:type="dcterms:W3CDTF">2011-08-29T16:03:33Z</dcterms:created>
  <dcterms:modified xsi:type="dcterms:W3CDTF">2012-09-11T13:46:41Z</dcterms:modified>
</cp:coreProperties>
</file>